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9" r:id="rId3"/>
    <p:sldId id="257" r:id="rId4"/>
    <p:sldId id="258" r:id="rId5"/>
    <p:sldId id="259" r:id="rId6"/>
    <p:sldId id="268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AF25C-6AF0-4E37-86BA-D5AB6B95A5D0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C4309-1479-4EBD-A0C1-B9E69ECEEE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31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C4309-1479-4EBD-A0C1-B9E69ECEEE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C4309-1479-4EBD-A0C1-B9E69ECEEE4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C4309-1479-4EBD-A0C1-B9E69ECEEE4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C4309-1479-4EBD-A0C1-B9E69ECEEE4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BAE3-B167-4B34-8E0A-C618418050EA}" type="datetimeFigureOut">
              <a:rPr lang="en-US" smtClean="0"/>
              <a:pPr/>
              <a:t>10/28/2017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19810-9903-4091-9F28-43BBC65286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uranas" TargetMode="External"/><Relationship Id="rId7" Type="http://schemas.openxmlformats.org/officeDocument/2006/relationships/hyperlink" Target="http://en.wikipedia.org/wiki/Asura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vatas" TargetMode="External"/><Relationship Id="rId5" Type="http://schemas.openxmlformats.org/officeDocument/2006/relationships/hyperlink" Target="http://en.wikipedia.org/wiki/Shani" TargetMode="External"/><Relationship Id="rId4" Type="http://schemas.openxmlformats.org/officeDocument/2006/relationships/hyperlink" Target="http://en.wikipedia.org/wiki/Surya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rediff.com/news/2008/jan/14sld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3255" b="3255"/>
          <a:stretch>
            <a:fillRect/>
          </a:stretch>
        </p:blipFill>
        <p:spPr bwMode="auto">
          <a:xfrm>
            <a:off x="1143000" y="533400"/>
            <a:ext cx="7162800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791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Happy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Makar</a:t>
            </a:r>
            <a:r>
              <a:rPr lang="en-US" sz="3600" b="1" dirty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onstantia" pitchFamily="18" charset="0"/>
              </a:rPr>
              <a:t>Sankranti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8059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533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</a:t>
            </a:r>
            <a:r>
              <a:rPr lang="en-US" sz="3600" b="1" dirty="0"/>
              <a:t>Eat </a:t>
            </a:r>
            <a:r>
              <a:rPr lang="en-US" sz="3600" b="1" dirty="0" err="1"/>
              <a:t>Til-Gul</a:t>
            </a:r>
            <a:r>
              <a:rPr lang="en-US" sz="3600" b="1" dirty="0"/>
              <a:t> </a:t>
            </a:r>
            <a:r>
              <a:rPr lang="en-US" sz="3600" b="1" dirty="0" err="1"/>
              <a:t>Ladoos</a:t>
            </a:r>
            <a:endParaRPr lang="en-US" sz="3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Eat </a:t>
            </a:r>
            <a:r>
              <a:rPr lang="en-US" sz="3600" b="1" dirty="0" err="1"/>
              <a:t>Pongal</a:t>
            </a:r>
            <a:endParaRPr lang="en-US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482143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Why we celebrate </a:t>
            </a:r>
            <a:r>
              <a:rPr lang="en-US" b="1" u="sng" dirty="0" err="1">
                <a:solidFill>
                  <a:srgbClr val="FF0000"/>
                </a:solidFill>
              </a:rPr>
              <a:t>Makar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Sankranti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/>
          <a:lstStyle/>
          <a:p>
            <a:r>
              <a:rPr lang="en-US" sz="2800" b="1" dirty="0" err="1"/>
              <a:t>Makar</a:t>
            </a:r>
            <a:r>
              <a:rPr lang="en-US" sz="2800" b="1" dirty="0"/>
              <a:t> </a:t>
            </a:r>
            <a:r>
              <a:rPr lang="en-US" sz="2800" b="1" dirty="0" err="1"/>
              <a:t>Sankranti</a:t>
            </a:r>
            <a:r>
              <a:rPr lang="en-US" sz="2800" b="1" dirty="0"/>
              <a:t> is a </a:t>
            </a:r>
            <a:r>
              <a:rPr lang="en-US" b="1" dirty="0"/>
              <a:t>major Harvest festival </a:t>
            </a:r>
            <a:r>
              <a:rPr lang="en-US" sz="2800" b="1" dirty="0"/>
              <a:t>celebrated in various parts of India. </a:t>
            </a:r>
          </a:p>
          <a:p>
            <a:pPr>
              <a:buNone/>
            </a:pPr>
            <a:endParaRPr lang="en-US" sz="2800" b="1" dirty="0"/>
          </a:p>
          <a:p>
            <a:r>
              <a:rPr lang="en-US" sz="2800" b="1" dirty="0" err="1"/>
              <a:t>Sankranti</a:t>
            </a:r>
            <a:r>
              <a:rPr lang="en-US" sz="2800" b="1" dirty="0"/>
              <a:t> marks the termination of winter season and beginning of a new harvest or spring season.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Meaning of the name “</a:t>
            </a:r>
            <a:r>
              <a:rPr lang="en-US" u="sng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Makar</a:t>
            </a:r>
            <a:r>
              <a:rPr lang="en-US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u="sng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Sankranti</a:t>
            </a:r>
            <a:r>
              <a:rPr lang="en-US" u="sng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movement of the earth from one zodiac sign into another is called </a:t>
            </a:r>
            <a:r>
              <a:rPr lang="en-US" b="1" dirty="0" err="1"/>
              <a:t>Sankranti</a:t>
            </a:r>
            <a:r>
              <a:rPr lang="en-US" b="1" dirty="0"/>
              <a:t> and as the Sun moves into the Capricorn zodiac known as </a:t>
            </a:r>
            <a:r>
              <a:rPr lang="en-US" b="1" dirty="0" err="1"/>
              <a:t>Makar</a:t>
            </a:r>
            <a:r>
              <a:rPr lang="en-US" b="1" dirty="0"/>
              <a:t> in Hindi, this occasion is named as </a:t>
            </a:r>
            <a:r>
              <a:rPr lang="en-US" b="1" dirty="0" err="1"/>
              <a:t>Makar</a:t>
            </a:r>
            <a:r>
              <a:rPr lang="en-US" b="1" dirty="0"/>
              <a:t> </a:t>
            </a:r>
            <a:r>
              <a:rPr lang="en-US" b="1" dirty="0" err="1"/>
              <a:t>Sankranti</a:t>
            </a:r>
            <a:r>
              <a:rPr lang="en-US" b="1" dirty="0"/>
              <a:t> in the Indian context. </a:t>
            </a:r>
          </a:p>
          <a:p>
            <a:r>
              <a:rPr lang="en-US" dirty="0"/>
              <a:t>It is one of the few Hindu Indian festivals which is celebrated on a fixed date i.e. 14th January every year.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Beginning of Auspicious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Makar</a:t>
            </a:r>
            <a:r>
              <a:rPr lang="en-US" dirty="0"/>
              <a:t> </a:t>
            </a:r>
            <a:r>
              <a:rPr lang="en-US" dirty="0" err="1"/>
              <a:t>Sankranti</a:t>
            </a:r>
            <a:r>
              <a:rPr lang="en-US" dirty="0"/>
              <a:t>, apart from a harvest festival is also regarded as the beginning of an auspicious phase in </a:t>
            </a:r>
            <a:r>
              <a:rPr lang="en-US" dirty="0">
                <a:hlinkClick r:id="" action="ppaction://noaction"/>
              </a:rPr>
              <a:t>Indian culture</a:t>
            </a:r>
            <a:r>
              <a:rPr lang="en-US" dirty="0"/>
              <a:t>.</a:t>
            </a:r>
          </a:p>
          <a:p>
            <a:r>
              <a:rPr lang="en-US" dirty="0"/>
              <a:t> It is said as the 'holy phase of transition'. It marks the end of an inauspicious phase which according to the Hindu calendar begins around mid-December. </a:t>
            </a:r>
          </a:p>
          <a:p>
            <a:r>
              <a:rPr lang="en-US" dirty="0"/>
              <a:t>It is believed that any auspicious and sacred ritual can be sanctified in any Hindu family, this day onwards.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Mythology &amp; Cultural Significance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According to the </a:t>
            </a:r>
            <a:r>
              <a:rPr lang="en-US" dirty="0" err="1">
                <a:hlinkClick r:id="rId3" tooltip="Puranas"/>
              </a:rPr>
              <a:t>Puranas</a:t>
            </a:r>
            <a:r>
              <a:rPr lang="en-US" dirty="0"/>
              <a:t>, on this day </a:t>
            </a:r>
            <a:r>
              <a:rPr lang="en-US" dirty="0">
                <a:hlinkClick r:id="rId4" tooltip="Surya"/>
              </a:rPr>
              <a:t>Surya</a:t>
            </a:r>
            <a:r>
              <a:rPr lang="en-US" dirty="0"/>
              <a:t>(Sun) visits the house of his son </a:t>
            </a:r>
            <a:r>
              <a:rPr lang="en-US" dirty="0" err="1">
                <a:hlinkClick r:id="rId5" tooltip="Shani"/>
              </a:rPr>
              <a:t>Shani</a:t>
            </a:r>
            <a:r>
              <a:rPr lang="en-US" dirty="0"/>
              <a:t>(Saturn), who is the lord of the </a:t>
            </a:r>
            <a:r>
              <a:rPr lang="en-US" i="1" dirty="0" err="1"/>
              <a:t>Makar</a:t>
            </a:r>
            <a:r>
              <a:rPr lang="en-US" i="1" dirty="0"/>
              <a:t> </a:t>
            </a:r>
            <a:r>
              <a:rPr lang="en-US" i="1" dirty="0" err="1"/>
              <a:t>rashi</a:t>
            </a:r>
            <a:r>
              <a:rPr lang="en-US" dirty="0"/>
              <a:t>(Zodiac Capricorn). Though the father and son duo did not get along well, the Surya made it a point to meet his son on this day. He, in fact, comes to his son’s house, for a month. This day thus symbolizes the importance of the special relationship between father and son.</a:t>
            </a:r>
          </a:p>
          <a:p>
            <a:endParaRPr lang="en-US" dirty="0"/>
          </a:p>
          <a:p>
            <a:r>
              <a:rPr lang="en-US" dirty="0"/>
              <a:t>From </a:t>
            </a:r>
            <a:r>
              <a:rPr lang="en-US" dirty="0" err="1"/>
              <a:t>Makar</a:t>
            </a:r>
            <a:r>
              <a:rPr lang="en-US" dirty="0"/>
              <a:t> </a:t>
            </a:r>
            <a:r>
              <a:rPr lang="en-US" dirty="0" err="1"/>
              <a:t>Sankranti</a:t>
            </a:r>
            <a:r>
              <a:rPr lang="en-US" dirty="0"/>
              <a:t> starts the ‘day’ of </a:t>
            </a:r>
            <a:r>
              <a:rPr lang="en-US" i="1" dirty="0" err="1">
                <a:hlinkClick r:id="rId6" tooltip="Devatas"/>
              </a:rPr>
              <a:t>devatas</a:t>
            </a:r>
            <a:r>
              <a:rPr lang="en-US" dirty="0"/>
              <a:t>(Gods) so most of the auspicious things are done during this time.</a:t>
            </a:r>
          </a:p>
          <a:p>
            <a:endParaRPr lang="en-US" dirty="0"/>
          </a:p>
          <a:p>
            <a:r>
              <a:rPr lang="en-US" dirty="0"/>
              <a:t>It was on this day when Lord Vishnu ended the ever increasing terror of the </a:t>
            </a:r>
            <a:r>
              <a:rPr lang="en-US" i="1" dirty="0" err="1">
                <a:hlinkClick r:id="rId7" tooltip="Asuras"/>
              </a:rPr>
              <a:t>Asuras</a:t>
            </a:r>
            <a:r>
              <a:rPr lang="en-US" dirty="0"/>
              <a:t>(Demons) by finishing them off and burying their heads under the </a:t>
            </a:r>
            <a:r>
              <a:rPr lang="en-US" dirty="0" err="1"/>
              <a:t>Mandara</a:t>
            </a:r>
            <a:r>
              <a:rPr lang="en-US" dirty="0"/>
              <a:t> </a:t>
            </a:r>
            <a:r>
              <a:rPr lang="en-US" dirty="0" err="1"/>
              <a:t>Parvat</a:t>
            </a:r>
            <a:r>
              <a:rPr lang="en-US" dirty="0"/>
              <a:t>. </a:t>
            </a:r>
            <a:r>
              <a:rPr lang="en-US" b="1" dirty="0"/>
              <a:t>So this occasion also represents the end of 'negativities' and beginning of an era of righteous living.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How do we Celebrate </a:t>
            </a:r>
            <a:r>
              <a:rPr lang="en-US" sz="4000" b="1" dirty="0" err="1"/>
              <a:t>Makar</a:t>
            </a:r>
            <a:r>
              <a:rPr lang="en-US" sz="4000" b="1" dirty="0"/>
              <a:t> </a:t>
            </a:r>
            <a:r>
              <a:rPr lang="en-US" sz="4000" b="1" dirty="0" err="1"/>
              <a:t>Sankranti</a:t>
            </a:r>
            <a:endParaRPr lang="en-US" sz="4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4953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Fly Kites</a:t>
            </a:r>
          </a:p>
        </p:txBody>
      </p:sp>
      <p:pic>
        <p:nvPicPr>
          <p:cNvPr id="1028" name="Picture 4" descr="http://s2.hubimg.com/u/1486177_f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524000"/>
            <a:ext cx="4191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4495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http://www.telugupedia.com/wiki/images/c/cb/Bhog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4038600" cy="3581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762000" y="914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      </a:t>
            </a:r>
            <a:r>
              <a:rPr lang="en-US" sz="3200" b="1" dirty="0" err="1"/>
              <a:t>Bhogi</a:t>
            </a:r>
            <a:r>
              <a:rPr lang="en-US" sz="3200" b="1" dirty="0"/>
              <a:t>  (Andhra Pradesh)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9144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            </a:t>
            </a:r>
            <a:r>
              <a:rPr lang="en-US" sz="3200" b="1" dirty="0" err="1"/>
              <a:t>Lohri</a:t>
            </a:r>
            <a:r>
              <a:rPr lang="en-US" sz="3200" b="1" dirty="0"/>
              <a:t> (Punjab)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857" y="2034610"/>
            <a:ext cx="5714286" cy="36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09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/>
              <a:t>People take bath in the sacred river, Ganges, and pray to Sun God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403</Words>
  <Application>Microsoft Office PowerPoint</Application>
  <PresentationFormat>On-screen Show (4:3)</PresentationFormat>
  <Paragraphs>29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Constantia</vt:lpstr>
      <vt:lpstr>Office Theme</vt:lpstr>
      <vt:lpstr>PowerPoint Presentation</vt:lpstr>
      <vt:lpstr>Why we celebrate Makar Sankranti</vt:lpstr>
      <vt:lpstr>Meaning of the name “Makar Sankranti”</vt:lpstr>
      <vt:lpstr>Beginning of Auspicious Phase</vt:lpstr>
      <vt:lpstr>Mythology &amp; Cultural Significance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Eat Pongal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MAKAR SANKR</dc:title>
  <dc:creator>Asheesh Mahajan</dc:creator>
  <cp:lastModifiedBy>Sudha Vippagunta</cp:lastModifiedBy>
  <cp:revision>13</cp:revision>
  <dcterms:created xsi:type="dcterms:W3CDTF">2011-01-12T00:24:15Z</dcterms:created>
  <dcterms:modified xsi:type="dcterms:W3CDTF">2017-10-28T20:05:11Z</dcterms:modified>
</cp:coreProperties>
</file>